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77" r:id="rId3"/>
    <p:sldId id="285" r:id="rId4"/>
    <p:sldId id="286" r:id="rId5"/>
    <p:sldId id="287" r:id="rId6"/>
    <p:sldId id="288" r:id="rId7"/>
    <p:sldId id="258" r:id="rId8"/>
    <p:sldId id="273" r:id="rId9"/>
    <p:sldId id="282" r:id="rId10"/>
    <p:sldId id="278" r:id="rId11"/>
    <p:sldId id="290" r:id="rId12"/>
    <p:sldId id="291" r:id="rId13"/>
    <p:sldId id="292" r:id="rId14"/>
    <p:sldId id="293" r:id="rId15"/>
    <p:sldId id="294" r:id="rId16"/>
    <p:sldId id="295" r:id="rId17"/>
    <p:sldId id="275" r:id="rId18"/>
    <p:sldId id="276" r:id="rId19"/>
    <p:sldId id="283" r:id="rId20"/>
    <p:sldId id="279" r:id="rId21"/>
    <p:sldId id="284" r:id="rId22"/>
    <p:sldId id="280" r:id="rId23"/>
    <p:sldId id="281" r:id="rId24"/>
    <p:sldId id="289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34" autoAdjust="0"/>
  </p:normalViewPr>
  <p:slideViewPr>
    <p:cSldViewPr>
      <p:cViewPr varScale="1">
        <p:scale>
          <a:sx n="63" d="100"/>
          <a:sy n="63" d="100"/>
        </p:scale>
        <p:origin x="102" y="22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>
      <p:cViewPr varScale="1">
        <p:scale>
          <a:sx n="80" d="100"/>
          <a:sy n="80" d="100"/>
        </p:scale>
        <p:origin x="1458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t>2015.06.08.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hu-HU" smtClean="0"/>
              <a:pPr/>
              <a:t>2015.06.08.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 smtClean="0"/>
              <a:t>Mintaszöveg szerkesztése</a:t>
            </a:r>
          </a:p>
          <a:p>
            <a:pPr lvl="1"/>
            <a:r>
              <a:rPr lang="hu-HU" noProof="0" dirty="0" smtClean="0"/>
              <a:t>Második szint</a:t>
            </a:r>
          </a:p>
          <a:p>
            <a:pPr lvl="2"/>
            <a:r>
              <a:rPr lang="hu-HU" noProof="0" dirty="0" smtClean="0"/>
              <a:t>Harmadik szint</a:t>
            </a:r>
          </a:p>
          <a:p>
            <a:pPr lvl="3"/>
            <a:r>
              <a:rPr lang="hu-HU" noProof="0" dirty="0" smtClean="0"/>
              <a:t>Negyedik szint</a:t>
            </a:r>
          </a:p>
          <a:p>
            <a:pPr lvl="4"/>
            <a:r>
              <a:rPr lang="hu-HU" noProof="0" dirty="0" smtClean="0"/>
              <a:t>Ötödik szint</a:t>
            </a:r>
          </a:p>
          <a:p>
            <a:pPr lvl="5"/>
            <a:r>
              <a:rPr lang="hu-HU" dirty="0" smtClean="0"/>
              <a:t>Hatodik szint</a:t>
            </a:r>
          </a:p>
          <a:p>
            <a:pPr lvl="6"/>
            <a:r>
              <a:rPr lang="hu-HU" dirty="0" smtClean="0"/>
              <a:t>Hetedik szint</a:t>
            </a:r>
          </a:p>
          <a:p>
            <a:pPr lvl="7"/>
            <a:r>
              <a:rPr lang="hu-HU" dirty="0" smtClean="0"/>
              <a:t>Nyolcadik szint</a:t>
            </a:r>
          </a:p>
          <a:p>
            <a:pPr lvl="8"/>
            <a:r>
              <a:rPr lang="hu-HU" noProof="0" dirty="0" smtClean="0"/>
              <a:t>Kilencedik </a:t>
            </a:r>
            <a:r>
              <a:rPr lang="hu-HU" dirty="0" smtClean="0"/>
              <a:t>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hu-HU" smtClean="0"/>
              <a:pPr/>
              <a:t>2015.06.08.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81844" y="836712"/>
            <a:ext cx="8254054" cy="2644996"/>
          </a:xfrm>
        </p:spPr>
        <p:txBody>
          <a:bodyPr/>
          <a:lstStyle/>
          <a:p>
            <a:r>
              <a:rPr lang="hu-HU" sz="6600" dirty="0">
                <a:solidFill>
                  <a:srgbClr val="FA0000"/>
                </a:solidFill>
                <a:latin typeface="+mn-lt"/>
              </a:rPr>
              <a:t>A </a:t>
            </a:r>
            <a:r>
              <a:rPr lang="hu-HU" sz="6600" dirty="0" smtClean="0">
                <a:solidFill>
                  <a:srgbClr val="FA0000"/>
                </a:solidFill>
                <a:latin typeface="+mn-lt"/>
              </a:rPr>
              <a:t>századforduló    találmányai </a:t>
            </a:r>
            <a:r>
              <a:rPr lang="hu-HU" sz="6600" dirty="0">
                <a:solidFill>
                  <a:srgbClr val="FA0000"/>
                </a:solidFill>
                <a:latin typeface="+mn-lt"/>
              </a:rPr>
              <a:t>és feltalálói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FFFF00"/>
                </a:solidFill>
              </a:rPr>
              <a:t>Készítette: Reviczky Tamás</a:t>
            </a:r>
          </a:p>
          <a:p>
            <a:r>
              <a:rPr lang="hu-HU" sz="2800" dirty="0">
                <a:solidFill>
                  <a:srgbClr val="FFFF00"/>
                </a:solidFill>
              </a:rPr>
              <a:t> </a:t>
            </a:r>
            <a:r>
              <a:rPr lang="hu-HU" sz="2800" dirty="0" smtClean="0">
                <a:solidFill>
                  <a:srgbClr val="FFFF00"/>
                </a:solidFill>
              </a:rPr>
              <a:t>                  Sólyom Barna</a:t>
            </a:r>
          </a:p>
          <a:p>
            <a:r>
              <a:rPr lang="hu-HU" sz="2800" dirty="0">
                <a:solidFill>
                  <a:srgbClr val="FFFF00"/>
                </a:solidFill>
              </a:rPr>
              <a:t> </a:t>
            </a:r>
            <a:r>
              <a:rPr lang="hu-HU" sz="2800" dirty="0" smtClean="0">
                <a:solidFill>
                  <a:srgbClr val="FFFF00"/>
                </a:solidFill>
              </a:rPr>
              <a:t>                  Sziklai Nóra</a:t>
            </a:r>
          </a:p>
          <a:p>
            <a:r>
              <a:rPr lang="hu-HU" sz="2800" dirty="0">
                <a:solidFill>
                  <a:srgbClr val="FFFF00"/>
                </a:solidFill>
              </a:rPr>
              <a:t> </a:t>
            </a:r>
            <a:r>
              <a:rPr lang="hu-HU" sz="2800" dirty="0" smtClean="0">
                <a:solidFill>
                  <a:srgbClr val="FFFF00"/>
                </a:solidFill>
              </a:rPr>
              <a:t>                  </a:t>
            </a:r>
            <a:r>
              <a:rPr lang="hu-HU" sz="2800" dirty="0" err="1" smtClean="0">
                <a:solidFill>
                  <a:srgbClr val="FFFF00"/>
                </a:solidFill>
              </a:rPr>
              <a:t>Tran</a:t>
            </a:r>
            <a:r>
              <a:rPr lang="hu-HU" sz="2800" dirty="0" smtClean="0">
                <a:solidFill>
                  <a:srgbClr val="FFFF00"/>
                </a:solidFill>
              </a:rPr>
              <a:t> </a:t>
            </a:r>
            <a:r>
              <a:rPr lang="hu-HU" sz="2800" dirty="0" err="1" smtClean="0">
                <a:solidFill>
                  <a:srgbClr val="FFFF00"/>
                </a:solidFill>
              </a:rPr>
              <a:t>Thu</a:t>
            </a:r>
            <a:r>
              <a:rPr lang="hu-HU" sz="2800" dirty="0" smtClean="0">
                <a:solidFill>
                  <a:srgbClr val="FFFF00"/>
                </a:solidFill>
              </a:rPr>
              <a:t> Ha</a:t>
            </a:r>
            <a:endParaRPr lang="hu-H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7788" y="1268760"/>
            <a:ext cx="9144000" cy="3505200"/>
          </a:xfrm>
        </p:spPr>
        <p:txBody>
          <a:bodyPr/>
          <a:lstStyle/>
          <a:p>
            <a:r>
              <a:rPr lang="hu-HU" sz="6600" dirty="0" smtClean="0"/>
              <a:t>Zipernowsky Károly</a:t>
            </a: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9132" y="4869160"/>
            <a:ext cx="8229600" cy="1066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Bécs: 1853-Bp: 1942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732" y="1556792"/>
            <a:ext cx="24765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2">
                    <a:lumMod val="50000"/>
                  </a:schemeClr>
                </a:solidFill>
              </a:rPr>
              <a:t>Leghíresebb találmánya:</a:t>
            </a:r>
            <a:endParaRPr lang="hu-H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Transzformátor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52" y="2245473"/>
            <a:ext cx="4908409" cy="39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66838" y="822202"/>
            <a:ext cx="9144000" cy="3505200"/>
          </a:xfrm>
        </p:spPr>
        <p:txBody>
          <a:bodyPr/>
          <a:lstStyle/>
          <a:p>
            <a:r>
              <a:rPr lang="hu-HU" dirty="0" smtClean="0"/>
              <a:t>Déri Miksa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66838" y="4509120"/>
            <a:ext cx="8229600" cy="1066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Bács: 1854-Merano: 1938</a:t>
            </a:r>
            <a:endParaRPr lang="hu-HU" sz="2800" dirty="0"/>
          </a:p>
        </p:txBody>
      </p:sp>
      <p:pic>
        <p:nvPicPr>
          <p:cNvPr id="1026" name="Picture 2" descr="Déri Mik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62" y="1340768"/>
            <a:ext cx="3384376" cy="34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Élete:</a:t>
            </a:r>
            <a:endParaRPr lang="hu-HU" sz="6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4" y="2348880"/>
            <a:ext cx="3707902" cy="2722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Vízépítő oklevelet szerzett 1877-ben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A transzformátor részfeltalálójaként szerzett nevet 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pic>
        <p:nvPicPr>
          <p:cNvPr id="2050" name="Picture 2" descr="http://www.nxm.hu/images/Deri_Blathy_Zipernowsky_transzform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92" y="1340768"/>
            <a:ext cx="46292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7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Jedlik Ányos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Szímő</a:t>
            </a:r>
            <a:r>
              <a:rPr lang="hu-HU" sz="2800" dirty="0" smtClean="0"/>
              <a:t>: 1800- Győr: 1895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604" y="2204864"/>
            <a:ext cx="3168352" cy="36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404664"/>
            <a:ext cx="9601200" cy="11430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2">
                    <a:lumMod val="50000"/>
                  </a:schemeClr>
                </a:solidFill>
              </a:rPr>
              <a:t>Munkássága:</a:t>
            </a:r>
            <a:endParaRPr lang="hu-H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Az elektromotor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chemeClr val="accent6">
                    <a:lumMod val="75000"/>
                  </a:schemeClr>
                </a:solidFill>
              </a:rPr>
              <a:t>A dinamóelv első leírása</a:t>
            </a:r>
            <a:endParaRPr lang="hu-H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2414" y="3561253"/>
            <a:ext cx="3600400" cy="247112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52" y="1052736"/>
            <a:ext cx="3391695" cy="2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764704"/>
            <a:ext cx="9144000" cy="2819400"/>
          </a:xfrm>
        </p:spPr>
        <p:txBody>
          <a:bodyPr/>
          <a:lstStyle/>
          <a:p>
            <a:r>
              <a:rPr lang="hu-HU" dirty="0" smtClean="0"/>
              <a:t>Kandó Kálmán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197868" y="414908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Pest: 1869-Bp: 1931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343998"/>
            <a:ext cx="3888768" cy="51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9601200" cy="11430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A vasút megújítója</a:t>
            </a:r>
            <a:endParaRPr lang="hu-H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7828" y="1860331"/>
            <a:ext cx="4645152" cy="419100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Elsőként, 1900-ban javasolta a vasútvonalak villamosítását.</a:t>
            </a:r>
            <a:endParaRPr lang="hu-H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0842" y="1196752"/>
            <a:ext cx="4073830" cy="521450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09" y="3356992"/>
            <a:ext cx="3528392" cy="25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9876" y="623430"/>
            <a:ext cx="9144000" cy="3505200"/>
          </a:xfrm>
        </p:spPr>
        <p:txBody>
          <a:bodyPr/>
          <a:lstStyle/>
          <a:p>
            <a:r>
              <a:rPr lang="hu-HU" sz="6000" dirty="0">
                <a:latin typeface="+mn-lt"/>
              </a:rPr>
              <a:t>Csonka János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69876" y="4893127"/>
            <a:ext cx="8229600" cy="1066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Szeged: 1852-Bp: 1932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262" y="1035029"/>
            <a:ext cx="3290669" cy="43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9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077">
            <a:off x="5313446" y="2113395"/>
            <a:ext cx="2912774" cy="20858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650" y="3942948"/>
            <a:ext cx="1651750" cy="23144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8217" flipH="1">
            <a:off x="9266351" y="1814940"/>
            <a:ext cx="2027394" cy="282913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78370" y="1676400"/>
            <a:ext cx="3968371" cy="38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Bánki Donát barátja volt</a:t>
            </a:r>
            <a:r>
              <a:rPr lang="hu-HU" sz="2799" dirty="0" smtClean="0"/>
              <a:t>, vele </a:t>
            </a:r>
            <a:r>
              <a:rPr lang="hu-HU" sz="2799" dirty="0"/>
              <a:t>alkotta a karburátort (1893-ban szabadalmaztatták)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A magyar automobilgyártás úttörője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endParaRPr lang="hu-HU" sz="1799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0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884" y="476672"/>
            <a:ext cx="9144000" cy="3505200"/>
          </a:xfrm>
        </p:spPr>
        <p:txBody>
          <a:bodyPr/>
          <a:lstStyle/>
          <a:p>
            <a:r>
              <a:rPr lang="hu-HU" sz="6600" dirty="0" smtClean="0"/>
              <a:t>Fejes Jenő</a:t>
            </a: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1884" y="4293096"/>
            <a:ext cx="8229600" cy="1066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Budapest: 1877-1952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556792"/>
            <a:ext cx="4435620" cy="341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40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5820" y="692696"/>
            <a:ext cx="9144000" cy="3505200"/>
          </a:xfrm>
        </p:spPr>
        <p:txBody>
          <a:bodyPr/>
          <a:lstStyle/>
          <a:p>
            <a:r>
              <a:rPr lang="hu-HU" sz="6600" dirty="0" smtClean="0"/>
              <a:t>Bánki Donát</a:t>
            </a: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65820" y="4509120"/>
            <a:ext cx="8229600" cy="1066800"/>
          </a:xfrm>
        </p:spPr>
        <p:txBody>
          <a:bodyPr/>
          <a:lstStyle/>
          <a:p>
            <a:r>
              <a:rPr lang="hu-HU" dirty="0"/>
              <a:t>Bakonybánk: 1859-Bp: 1922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13" y="634337"/>
            <a:ext cx="3049272" cy="42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053852" y="2164709"/>
            <a:ext cx="4288959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  Bánki-turbina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  <a:p>
            <a:pPr marL="457063" indent="-457063">
              <a:buFont typeface="Wingdings" panose="05000000000000000000" pitchFamily="2" charset="2"/>
              <a:buChar char="Ø"/>
            </a:pPr>
            <a:endParaRPr lang="hu-HU" sz="2799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306" y="2780928"/>
            <a:ext cx="5425860" cy="223545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37828" y="116632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Leghíresebb találmánya:</a:t>
            </a:r>
            <a:endParaRPr lang="hu-H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5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Bánki Donát és Csonka János közös munkája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2305">
            <a:off x="5778651" y="2539946"/>
            <a:ext cx="2296406" cy="35993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2563">
            <a:off x="8327031" y="2374282"/>
            <a:ext cx="3149146" cy="252182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410422" y="2090406"/>
            <a:ext cx="3800301" cy="439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1893-ban szabadalmaztatták a porlasztót, melyet karburátornak neveztek </a:t>
            </a:r>
            <a:r>
              <a:rPr lang="hu-HU" sz="2799" dirty="0" smtClean="0"/>
              <a:t>el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799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1890-ben kifejlesztették a nevüket viselő benzinmotort</a:t>
            </a:r>
          </a:p>
        </p:txBody>
      </p:sp>
    </p:spTree>
    <p:extLst>
      <p:ext uri="{BB962C8B-B14F-4D97-AF65-F5344CB8AC3E}">
        <p14:creationId xmlns:p14="http://schemas.microsoft.com/office/powerpoint/2010/main" val="41254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5">
                    <a:lumMod val="75000"/>
                  </a:schemeClr>
                </a:solidFill>
              </a:rPr>
              <a:t>Köszönjük a figyelmet!!</a:t>
            </a:r>
            <a:endParaRPr lang="hu-H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r="7550"/>
          <a:stretch>
            <a:fillRect/>
          </a:stretch>
        </p:blipFill>
        <p:spPr>
          <a:xfrm rot="10800000">
            <a:off x="5484813" y="836613"/>
            <a:ext cx="5867400" cy="518318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6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796" y="673075"/>
            <a:ext cx="9601200" cy="1143000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Leghíresebb találmányai:</a:t>
            </a:r>
            <a:endParaRPr lang="hu-HU" sz="6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05244" y="2204864"/>
            <a:ext cx="4645152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A lemezmotor</a:t>
            </a:r>
          </a:p>
          <a:p>
            <a:pPr marL="0" indent="0">
              <a:buNone/>
            </a:pP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82444" y="2204864"/>
            <a:ext cx="4648201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chemeClr val="accent6">
                    <a:lumMod val="75000"/>
                  </a:schemeClr>
                </a:solidFill>
              </a:rPr>
              <a:t>A  lemezautó</a:t>
            </a:r>
            <a:endParaRPr lang="hu-H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3501008"/>
            <a:ext cx="3164061" cy="243484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84" y="3555555"/>
            <a:ext cx="3264496" cy="236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3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Galamb József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Makó: 1881- Detroit: 1955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36" y="1263633"/>
            <a:ext cx="3047344" cy="36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6966" y="345409"/>
            <a:ext cx="9601200" cy="11430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solidFill>
                  <a:schemeClr val="accent2">
                    <a:lumMod val="50000"/>
                  </a:schemeClr>
                </a:solidFill>
              </a:rPr>
              <a:t>Leghíresebb találmánya:</a:t>
            </a:r>
            <a:endParaRPr lang="hu-H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A Ford T-modell</a:t>
            </a:r>
            <a:endParaRPr lang="hu-H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102524" y="2924944"/>
            <a:ext cx="4648201" cy="419100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</a:t>
            </a:r>
            <a:r>
              <a:rPr lang="hu-HU" dirty="0" smtClean="0"/>
              <a:t> gyártósor: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2724816"/>
            <a:ext cx="4654818" cy="3294984"/>
          </a:xfrm>
          <a:prstGeom prst="rect">
            <a:avLst/>
          </a:prstGeom>
        </p:spPr>
      </p:pic>
      <p:sp>
        <p:nvSpPr>
          <p:cNvPr id="6" name="AutoShape 2" descr="Képtalálat a következőre: „ford t model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3325422"/>
            <a:ext cx="3312368" cy="26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624" y="1007111"/>
            <a:ext cx="9144000" cy="2819400"/>
          </a:xfrm>
        </p:spPr>
        <p:txBody>
          <a:bodyPr/>
          <a:lstStyle/>
          <a:p>
            <a:r>
              <a:rPr lang="hu-HU" dirty="0"/>
              <a:t>Puskás </a:t>
            </a:r>
            <a:r>
              <a:rPr lang="hu-HU" dirty="0" smtClean="0"/>
              <a:t>Tivadar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4624" y="3871955"/>
            <a:ext cx="8229600" cy="1143000"/>
          </a:xfrm>
        </p:spPr>
        <p:txBody>
          <a:bodyPr>
            <a:normAutofit/>
          </a:bodyPr>
          <a:lstStyle/>
          <a:p>
            <a:r>
              <a:rPr lang="hu-HU" sz="4400" dirty="0" smtClean="0"/>
              <a:t>Pest: 1844- </a:t>
            </a:r>
            <a:r>
              <a:rPr lang="hu-HU" sz="4400" dirty="0" err="1" smtClean="0"/>
              <a:t>Bp</a:t>
            </a:r>
            <a:r>
              <a:rPr lang="hu-HU" sz="4400" dirty="0" smtClean="0"/>
              <a:t>:1893</a:t>
            </a:r>
            <a:endParaRPr lang="hu-HU" sz="4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35" y="692696"/>
            <a:ext cx="4061956" cy="50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64" y="1571313"/>
            <a:ext cx="9097144" cy="71607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Telefonhírmondó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6911" y="2430765"/>
            <a:ext cx="4645152" cy="762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dirty="0" smtClean="0"/>
              <a:t>1893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2013">
            <a:off x="2363085" y="2449212"/>
            <a:ext cx="3652178" cy="3578023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09">
            <a:off x="6906321" y="1571313"/>
            <a:ext cx="4416603" cy="3878330"/>
          </a:xfrm>
        </p:spPr>
      </p:pic>
      <p:sp>
        <p:nvSpPr>
          <p:cNvPr id="4" name="Szövegdoboz 3"/>
          <p:cNvSpPr txBox="1"/>
          <p:nvPr/>
        </p:nvSpPr>
        <p:spPr>
          <a:xfrm>
            <a:off x="234022" y="170882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accent2">
                    <a:lumMod val="50000"/>
                  </a:schemeClr>
                </a:solidFill>
              </a:rPr>
              <a:t>Leghíresebb találmánya:</a:t>
            </a:r>
            <a:endParaRPr lang="hu-H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33772" y="980728"/>
            <a:ext cx="9144000" cy="3505200"/>
          </a:xfrm>
        </p:spPr>
        <p:txBody>
          <a:bodyPr/>
          <a:lstStyle/>
          <a:p>
            <a:r>
              <a:rPr lang="hu-HU" sz="4800" dirty="0">
                <a:latin typeface="+mn-lt"/>
              </a:rPr>
              <a:t>Jendrassik György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100" y="4653136"/>
            <a:ext cx="8229600" cy="10668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Bp</a:t>
            </a:r>
            <a:r>
              <a:rPr lang="hu-HU" sz="3200" dirty="0" smtClean="0"/>
              <a:t>: 1898 –London: 1954</a:t>
            </a: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00" y="973343"/>
            <a:ext cx="2976394" cy="39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letöltés (1)5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508">
            <a:off x="5670115" y="3287990"/>
            <a:ext cx="4107751" cy="267447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4668">
            <a:off x="5824405" y="476672"/>
            <a:ext cx="3799169" cy="284571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634137" y="765434"/>
            <a:ext cx="4414094" cy="483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 smtClean="0"/>
              <a:t>Gépészmérnök</a:t>
            </a:r>
          </a:p>
          <a:p>
            <a:endParaRPr lang="hu-HU" sz="2799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Középiskoláit a </a:t>
            </a:r>
            <a:r>
              <a:rPr lang="hu-HU" sz="2799" dirty="0" err="1"/>
              <a:t>Horánszky</a:t>
            </a:r>
            <a:r>
              <a:rPr lang="hu-HU" sz="2799" dirty="0"/>
              <a:t> utcai reálgimnáziumban végezte (mai Vörösmarty Mihály Gimn</a:t>
            </a:r>
            <a:r>
              <a:rPr lang="hu-HU" sz="2799" dirty="0" smtClean="0"/>
              <a:t>.)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u-HU" sz="2799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2799" dirty="0"/>
              <a:t>Ő fejlesztette ki a Jendrassik-motort</a:t>
            </a:r>
          </a:p>
        </p:txBody>
      </p:sp>
      <p:sp>
        <p:nvSpPr>
          <p:cNvPr id="1026" name="AutoShape 2" descr="Képtalálat a következőre: „Jendrassik György”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hu-HU" sz="1799"/>
          </a:p>
        </p:txBody>
      </p:sp>
      <p:sp>
        <p:nvSpPr>
          <p:cNvPr id="1028" name="AutoShape 4" descr="Képtalálat a következőre: „Jendrassik György”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hu-HU" sz="1799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777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B1146A-5575-4901-A6BB-3C7D961BF6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Vízfestmény bemutató (szélesvásznú)</Template>
  <TotalTime>0</TotalTime>
  <Words>211</Words>
  <Application>Microsoft Office PowerPoint</Application>
  <PresentationFormat>Egyéni</PresentationFormat>
  <Paragraphs>59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Palatino Linotype</vt:lpstr>
      <vt:lpstr>Wingdings</vt:lpstr>
      <vt:lpstr>Watercolor_16x9</vt:lpstr>
      <vt:lpstr>A századforduló    találmányai és feltalálói</vt:lpstr>
      <vt:lpstr>Fejes Jenő</vt:lpstr>
      <vt:lpstr>Leghíresebb találmányai:</vt:lpstr>
      <vt:lpstr>Galamb József</vt:lpstr>
      <vt:lpstr>Leghíresebb találmánya:</vt:lpstr>
      <vt:lpstr>Puskás Tivadar</vt:lpstr>
      <vt:lpstr>Telefonhírmondó</vt:lpstr>
      <vt:lpstr>Jendrassik György </vt:lpstr>
      <vt:lpstr>PowerPoint bemutató</vt:lpstr>
      <vt:lpstr>Zipernowsky Károly</vt:lpstr>
      <vt:lpstr>Leghíresebb találmánya:</vt:lpstr>
      <vt:lpstr>Déri Miksa</vt:lpstr>
      <vt:lpstr>Élete:</vt:lpstr>
      <vt:lpstr>Jedlik Ányos</vt:lpstr>
      <vt:lpstr>Munkássága:</vt:lpstr>
      <vt:lpstr>Kandó Kálmán</vt:lpstr>
      <vt:lpstr>A vasút megújítója</vt:lpstr>
      <vt:lpstr>Csonka János</vt:lpstr>
      <vt:lpstr>PowerPoint bemutató</vt:lpstr>
      <vt:lpstr>Bánki Donát</vt:lpstr>
      <vt:lpstr>PowerPoint bemutató</vt:lpstr>
      <vt:lpstr>Bánki Donát és Csonka János közös munkája</vt:lpstr>
      <vt:lpstr>Köszönjük a figyelmet!!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2015-06-04T07:26:05Z</dcterms:created>
  <dcterms:modified xsi:type="dcterms:W3CDTF">2015-06-08T12:04:27Z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